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94" r:id="rId2"/>
    <p:sldId id="279" r:id="rId3"/>
    <p:sldId id="280" r:id="rId4"/>
    <p:sldId id="281" r:id="rId5"/>
    <p:sldId id="283" r:id="rId6"/>
    <p:sldId id="282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1F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F%D1%80%D0%B5%D0%BC%D0%B8%D1%8F_%D0%90%D0%BB%D0%B5%D0%BA%D1%81%D0%B0%D0%BD%D0%B4%D1%80%D0%B0_%D0%A1%D0%BE%D0%BB%D0%B6%D0%B5%D0%BD%D0%B8%D1%86%D1%8B%D0%BD%D0%B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1071546"/>
            <a:ext cx="36433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 </a:t>
            </a:r>
            <a:r>
              <a:rPr lang="ru-RU" sz="2800" b="1" dirty="0" smtClean="0">
                <a:solidFill>
                  <a:srgbClr val="C00000"/>
                </a:solidFill>
              </a:rPr>
              <a:t>105-летию </a:t>
            </a:r>
            <a:r>
              <a:rPr lang="ru-RU" sz="2800" b="1" dirty="0" smtClean="0">
                <a:solidFill>
                  <a:srgbClr val="C00000"/>
                </a:solidFill>
              </a:rPr>
              <a:t>со дня рождения Константина Дмитриевича Воробьёва,  выдающегося </a:t>
            </a:r>
            <a:r>
              <a:rPr lang="ru-RU" sz="2800" b="1" dirty="0" smtClean="0">
                <a:solidFill>
                  <a:srgbClr val="C00000"/>
                </a:solidFill>
              </a:rPr>
              <a:t>русского </a:t>
            </a:r>
            <a:r>
              <a:rPr lang="ru-RU" sz="2800" b="1" dirty="0" smtClean="0">
                <a:solidFill>
                  <a:srgbClr val="C00000"/>
                </a:solidFill>
              </a:rPr>
              <a:t>писателя, уроженца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Курской области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3143248"/>
            <a:ext cx="3143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Ивановна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642918"/>
            <a:ext cx="33575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Имя </a:t>
            </a:r>
            <a:r>
              <a:rPr lang="ru-RU" b="1" dirty="0" smtClean="0">
                <a:solidFill>
                  <a:srgbClr val="C00000"/>
                </a:solidFill>
              </a:rPr>
              <a:t>Константина Дмитриевича Воробьёва  с гордостью носит наша </a:t>
            </a:r>
            <a:r>
              <a:rPr lang="ru-RU" b="1" dirty="0" smtClean="0">
                <a:solidFill>
                  <a:srgbClr val="C00000"/>
                </a:solidFill>
              </a:rPr>
              <a:t>школа № </a:t>
            </a:r>
            <a:r>
              <a:rPr lang="ru-RU" b="1" dirty="0" smtClean="0">
                <a:solidFill>
                  <a:srgbClr val="C00000"/>
                </a:solidFill>
              </a:rPr>
              <a:t>35. В школе имеется музей писателя.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16386" name="Picture 2" descr="IMG_20220713_132429_1_.jpg (1200×88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143116"/>
            <a:ext cx="3286148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4" descr="vot-pri6_853.jpg"/>
          <p:cNvPicPr>
            <a:picLocks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214942" y="714356"/>
            <a:ext cx="3357586" cy="50006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1785926"/>
            <a:ext cx="6215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C00000"/>
                </a:solidFill>
              </a:rPr>
              <a:t>Вот пришел великан…</a:t>
            </a:r>
            <a:endParaRPr lang="ru-RU" dirty="0" smtClean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C00000"/>
                </a:solidFill>
              </a:rPr>
              <a:t>Генка, брат мой…</a:t>
            </a:r>
            <a:endParaRPr lang="ru-RU" dirty="0" smtClean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C00000"/>
                </a:solidFill>
              </a:rPr>
              <a:t>Друг мой </a:t>
            </a:r>
            <a:r>
              <a:rPr lang="ru-RU" u="sng" dirty="0" err="1" smtClean="0">
                <a:solidFill>
                  <a:srgbClr val="C00000"/>
                </a:solidFill>
              </a:rPr>
              <a:t>Момич</a:t>
            </a:r>
            <a:endParaRPr lang="ru-RU" dirty="0" smtClean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C00000"/>
                </a:solidFill>
              </a:rPr>
              <a:t>…И всему роду твоему</a:t>
            </a:r>
            <a:endParaRPr lang="ru-RU" dirty="0" smtClean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C00000"/>
                </a:solidFill>
              </a:rPr>
              <a:t>Крик</a:t>
            </a:r>
            <a:endParaRPr lang="ru-RU" dirty="0" smtClean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C00000"/>
                </a:solidFill>
              </a:rPr>
              <a:t>Одним дыханием</a:t>
            </a:r>
            <a:endParaRPr lang="ru-RU" dirty="0" smtClean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C00000"/>
                </a:solidFill>
              </a:rPr>
              <a:t>Почем в Ракитном радости</a:t>
            </a:r>
            <a:endParaRPr lang="ru-RU" dirty="0" smtClean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C00000"/>
                </a:solidFill>
              </a:rPr>
              <a:t>Сказание о моём ровеснике</a:t>
            </a:r>
            <a:endParaRPr lang="ru-RU" dirty="0" smtClean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C00000"/>
                </a:solidFill>
              </a:rPr>
              <a:t>Тётка </a:t>
            </a:r>
            <a:r>
              <a:rPr lang="ru-RU" u="sng" dirty="0" err="1" smtClean="0">
                <a:solidFill>
                  <a:srgbClr val="C00000"/>
                </a:solidFill>
              </a:rPr>
              <a:t>Егориха</a:t>
            </a:r>
            <a:endParaRPr lang="ru-RU" dirty="0" smtClean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C00000"/>
                </a:solidFill>
              </a:rPr>
              <a:t>Убиты под Москвой</a:t>
            </a:r>
            <a:endParaRPr lang="ru-RU" dirty="0" smtClean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C00000"/>
                </a:solidFill>
              </a:rPr>
              <a:t>Это мы, Господи!</a:t>
            </a:r>
          </a:p>
          <a:p>
            <a:pPr lvl="0"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C00000"/>
                </a:solidFill>
              </a:rPr>
              <a:t>У кого поселяются аисты.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9" y="1142984"/>
            <a:ext cx="5315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Основные произведения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4942" y="714356"/>
            <a:ext cx="3264320" cy="50006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714356"/>
            <a:ext cx="37147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С </a:t>
            </a:r>
            <a:r>
              <a:rPr lang="ru-RU" u="sng" dirty="0" smtClean="0">
                <a:solidFill>
                  <a:srgbClr val="C00000"/>
                </a:solidFill>
              </a:rPr>
              <a:t>1947 года</a:t>
            </a:r>
            <a:r>
              <a:rPr lang="ru-RU" dirty="0" smtClean="0">
                <a:solidFill>
                  <a:srgbClr val="C00000"/>
                </a:solidFill>
              </a:rPr>
              <a:t> жил в </a:t>
            </a:r>
            <a:r>
              <a:rPr lang="ru-RU" u="sng" dirty="0" smtClean="0">
                <a:solidFill>
                  <a:srgbClr val="C00000"/>
                </a:solidFill>
              </a:rPr>
              <a:t>Вильнюсе</a:t>
            </a:r>
            <a:r>
              <a:rPr lang="ru-RU" dirty="0" smtClean="0">
                <a:solidFill>
                  <a:srgbClr val="C00000"/>
                </a:solidFill>
              </a:rPr>
              <a:t>. Сменил много профессий. Был грузчиком, шофёром, киномехаником, конторщиком, заведовал магазином промышленных товаров.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В </a:t>
            </a:r>
            <a:r>
              <a:rPr lang="ru-RU" u="sng" dirty="0" smtClean="0">
                <a:solidFill>
                  <a:srgbClr val="C00000"/>
                </a:solidFill>
              </a:rPr>
              <a:t>1952</a:t>
            </a:r>
            <a:r>
              <a:rPr lang="ru-RU" dirty="0" smtClean="0">
                <a:solidFill>
                  <a:srgbClr val="C00000"/>
                </a:solidFill>
              </a:rPr>
              <a:t>—</a:t>
            </a:r>
            <a:r>
              <a:rPr lang="ru-RU" u="sng" dirty="0" smtClean="0">
                <a:solidFill>
                  <a:srgbClr val="C00000"/>
                </a:solidFill>
              </a:rPr>
              <a:t>1956 годах</a:t>
            </a:r>
            <a:r>
              <a:rPr lang="ru-RU" dirty="0" smtClean="0">
                <a:solidFill>
                  <a:srgbClr val="C00000"/>
                </a:solidFill>
              </a:rPr>
              <a:t> работал в редакции ежедневной газеты «</a:t>
            </a:r>
            <a:r>
              <a:rPr lang="ru-RU" u="sng" dirty="0" smtClean="0">
                <a:solidFill>
                  <a:srgbClr val="C00000"/>
                </a:solidFill>
              </a:rPr>
              <a:t>Советская Литва</a:t>
            </a:r>
            <a:r>
              <a:rPr lang="ru-RU" dirty="0" smtClean="0">
                <a:solidFill>
                  <a:srgbClr val="C00000"/>
                </a:solidFill>
              </a:rPr>
              <a:t>». Был заведующим отделом литературы и искусства. В Вильнюсе вышел его первый сборник рассказов «Подснежник» (</a:t>
            </a:r>
            <a:r>
              <a:rPr lang="ru-RU" u="sng" dirty="0" smtClean="0">
                <a:solidFill>
                  <a:srgbClr val="C00000"/>
                </a:solidFill>
              </a:rPr>
              <a:t>1956</a:t>
            </a:r>
            <a:r>
              <a:rPr lang="ru-RU" dirty="0" smtClean="0">
                <a:solidFill>
                  <a:srgbClr val="C00000"/>
                </a:solidFill>
              </a:rPr>
              <a:t>) и последующие сборники повестей и рассказов «Седой тополь» (</a:t>
            </a:r>
            <a:r>
              <a:rPr lang="ru-RU" u="sng" dirty="0" smtClean="0">
                <a:solidFill>
                  <a:srgbClr val="C00000"/>
                </a:solidFill>
              </a:rPr>
              <a:t>1958</a:t>
            </a:r>
            <a:r>
              <a:rPr lang="ru-RU" dirty="0" smtClean="0">
                <a:solidFill>
                  <a:srgbClr val="C00000"/>
                </a:solidFill>
              </a:rPr>
              <a:t>), «Гуси-лебеди» (</a:t>
            </a:r>
            <a:r>
              <a:rPr lang="ru-RU" u="sng" dirty="0" smtClean="0">
                <a:solidFill>
                  <a:srgbClr val="C00000"/>
                </a:solidFill>
              </a:rPr>
              <a:t>1960</a:t>
            </a:r>
            <a:r>
              <a:rPr lang="ru-RU" dirty="0" smtClean="0">
                <a:solidFill>
                  <a:srgbClr val="C00000"/>
                </a:solidFill>
              </a:rPr>
              <a:t>) и другие.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220px-Kontantin_Vorobyov_plaque_in_Vilnius0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214942" y="642919"/>
            <a:ext cx="3286148" cy="50720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1857364"/>
            <a:ext cx="3500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Умер писатель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2 марта </a:t>
            </a:r>
            <a:r>
              <a:rPr lang="ru-RU" u="sng" dirty="0" smtClean="0">
                <a:solidFill>
                  <a:srgbClr val="C00000"/>
                </a:solidFill>
              </a:rPr>
              <a:t>1975 года</a:t>
            </a:r>
            <a:r>
              <a:rPr lang="ru-RU" dirty="0" smtClean="0">
                <a:solidFill>
                  <a:srgbClr val="C00000"/>
                </a:solidFill>
              </a:rPr>
              <a:t>    в Вильнюсе. 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На  доме, где в течение последних 15 лет жил писатель, установлена мемориальная доска (улица </a:t>
            </a:r>
            <a:r>
              <a:rPr lang="ru-RU" dirty="0" err="1" smtClean="0">
                <a:solidFill>
                  <a:srgbClr val="C00000"/>
                </a:solidFill>
              </a:rPr>
              <a:t>Вяркю</a:t>
            </a:r>
            <a:r>
              <a:rPr lang="ru-RU" dirty="0" smtClean="0">
                <a:solidFill>
                  <a:srgbClr val="C00000"/>
                </a:solidFill>
              </a:rPr>
              <a:t>, 1);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74751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вильнюсском доме, где в течение последних 15 лет жил писатель, установлена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емориальная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доска (улица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Вяркю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1);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" y="0"/>
            <a:ext cx="50006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вильнюсском доме, где в течение последних 15 лет жил писатель, установлена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мриальная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доска (улица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Вяркю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1);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4" descr="Kursk_2010_084.jpg"/>
          <p:cNvPicPr>
            <a:picLocks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707851" y="928670"/>
            <a:ext cx="3601210" cy="4786346"/>
          </a:xfrm>
          <a:prstGeom prst="rect">
            <a:avLst/>
          </a:prstGeom>
          <a:noFill/>
          <a:ln>
            <a:noFill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1995 году Воробьёву посмертно присуждена премия им. Сергия Радонежского;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2001 году Воробьёву посмертно присуждена 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tooltip="Премия Александра Солженицына"/>
              </a:rPr>
              <a:t>премия Александра Солженицына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1500174"/>
            <a:ext cx="29289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</a:rPr>
              <a:t>В 1995 году Воробьёву посмертно присуждена </a:t>
            </a:r>
            <a:r>
              <a:rPr lang="ru-RU" u="sng" dirty="0" smtClean="0">
                <a:solidFill>
                  <a:srgbClr val="C00000"/>
                </a:solidFill>
              </a:rPr>
              <a:t>премия им. Сергия Радонежского;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 2001 году посмертно присуждена </a:t>
            </a:r>
            <a:r>
              <a:rPr lang="ru-RU" dirty="0" smtClean="0">
                <a:solidFill>
                  <a:srgbClr val="C00000"/>
                </a:solidFill>
                <a:hlinkClick r:id="rId4" tooltip="Премия Александра Солженицына"/>
              </a:rPr>
              <a:t>премия Александра Солженицына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 1995 году прах писателя был перезахоронен в Курске на Офицерском (Никитском) кладбище.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4" descr="newsimage54121_2.jpg"/>
          <p:cNvPicPr>
            <a:picLocks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642910" y="901574"/>
            <a:ext cx="3643337" cy="47740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214942" y="1357298"/>
            <a:ext cx="33575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3 октября 2009 года в сквере возле Курской областной филармонии состоялось торжественное открытие памятника нашему земляку, писателю </a:t>
            </a:r>
            <a:r>
              <a:rPr lang="ru-RU" b="1" dirty="0" smtClean="0">
                <a:solidFill>
                  <a:srgbClr val="C00000"/>
                </a:solidFill>
              </a:rPr>
              <a:t>Константину  Дмитриевичу Воробьеву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3504" y="428605"/>
            <a:ext cx="3429024" cy="5846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</a:rPr>
              <a:t>Имя Константина Воробьёва носит </a:t>
            </a:r>
            <a:r>
              <a:rPr lang="ru-RU" dirty="0" smtClean="0">
                <a:solidFill>
                  <a:srgbClr val="C00000"/>
                </a:solidFill>
              </a:rPr>
              <a:t>наша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школа № 35 города </a:t>
            </a:r>
            <a:r>
              <a:rPr lang="ru-RU" dirty="0" smtClean="0">
                <a:solidFill>
                  <a:srgbClr val="C00000"/>
                </a:solidFill>
              </a:rPr>
              <a:t>Курска. </a:t>
            </a:r>
            <a:r>
              <a:rPr lang="ru-RU" dirty="0" smtClean="0">
                <a:solidFill>
                  <a:srgbClr val="C00000"/>
                </a:solidFill>
              </a:rPr>
              <a:t>В школе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имеется музей </a:t>
            </a:r>
            <a:r>
              <a:rPr lang="ru-RU" dirty="0" smtClean="0">
                <a:solidFill>
                  <a:srgbClr val="C00000"/>
                </a:solidFill>
              </a:rPr>
              <a:t>писателя.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Имя Константина Воробьёва носит библиотека, расположенная по адресу ул. 50 лет Октября, 15 «а»;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В честь писателя названа одна из улиц Северо-Западного микрорайона города Курска;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На его родине, в селе Нижний </a:t>
            </a:r>
            <a:r>
              <a:rPr lang="ru-RU" dirty="0" err="1" smtClean="0">
                <a:solidFill>
                  <a:srgbClr val="C00000"/>
                </a:solidFill>
              </a:rPr>
              <a:t>Реутец</a:t>
            </a:r>
            <a:r>
              <a:rPr lang="ru-RU" dirty="0" smtClean="0">
                <a:solidFill>
                  <a:srgbClr val="C00000"/>
                </a:solidFill>
              </a:rPr>
              <a:t>, в родительском доме, открыт музей писателя;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В областном краеведческом музее действует постоянная экспозиция, посвящённая жизни и творчеству К.Д. Воробьева.</a:t>
            </a:r>
          </a:p>
        </p:txBody>
      </p:sp>
      <p:pic>
        <p:nvPicPr>
          <p:cNvPr id="7" name="Содержимое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142984"/>
            <a:ext cx="3473147" cy="4357718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29256" y="1000108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Список использованных источников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1857364"/>
            <a:ext cx="33575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i="1" dirty="0" smtClean="0">
                <a:solidFill>
                  <a:srgbClr val="C00000"/>
                </a:solidFill>
              </a:rPr>
              <a:t>Носов Е.</a:t>
            </a:r>
            <a:r>
              <a:rPr lang="ru-RU" dirty="0" smtClean="0">
                <a:solidFill>
                  <a:srgbClr val="C00000"/>
                </a:solidFill>
              </a:rPr>
              <a:t> Он любил эту землю // Воробьёв Константин. Собр. соч.: В 3 т. М., 1991. Т. 1. 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solidFill>
                  <a:srgbClr val="C00000"/>
                </a:solidFill>
              </a:rPr>
              <a:t>Википедия</a:t>
            </a:r>
            <a:r>
              <a:rPr lang="ru-RU" dirty="0" smtClean="0">
                <a:solidFill>
                  <a:srgbClr val="C00000"/>
                </a:solidFill>
              </a:rPr>
              <a:t> . Биография, творчество Константина Воробьёва </a:t>
            </a:r>
            <a:r>
              <a:rPr lang="en-US" dirty="0" smtClean="0">
                <a:solidFill>
                  <a:srgbClr val="C00000"/>
                </a:solidFill>
                <a:hlinkClick r:id="rId3"/>
              </a:rPr>
              <a:t>http://ru.wikipedia.org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hlinkClick r:id="rId4"/>
              </a:rPr>
              <a:t>http://www.google.ru</a:t>
            </a:r>
            <a:endParaRPr lang="ru-RU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17686" y="-41275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000108"/>
            <a:ext cx="3473147" cy="43577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57818" y="642918"/>
            <a:ext cx="335758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i="1" dirty="0" smtClean="0">
              <a:solidFill>
                <a:srgbClr val="C00000"/>
              </a:solidFill>
              <a:latin typeface="Arial Black" pitchFamily="34" charset="0"/>
              <a:cs typeface="Gautami" pitchFamily="2"/>
            </a:endParaRPr>
          </a:p>
          <a:p>
            <a:endParaRPr lang="ru-RU" sz="3600" b="1" i="1" dirty="0" smtClean="0">
              <a:solidFill>
                <a:srgbClr val="C00000"/>
              </a:solidFill>
              <a:latin typeface="Arial Black" pitchFamily="34" charset="0"/>
              <a:cs typeface="Gautami" pitchFamily="2"/>
            </a:endParaRPr>
          </a:p>
          <a:p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  <a:cs typeface="Gautami" pitchFamily="2"/>
              </a:rPr>
              <a:t>Константин  </a:t>
            </a:r>
            <a:r>
              <a:rPr lang="ru-RU" sz="3600" i="1" dirty="0" smtClean="0">
                <a:solidFill>
                  <a:srgbClr val="C00000"/>
                </a:solidFill>
                <a:latin typeface="Arial Black" pitchFamily="34" charset="0"/>
                <a:cs typeface="Gautami" pitchFamily="2"/>
              </a:rPr>
              <a:t>Дмитриевич </a:t>
            </a:r>
          </a:p>
          <a:p>
            <a:r>
              <a:rPr lang="ru-RU" sz="3600" i="1" dirty="0" smtClean="0">
                <a:solidFill>
                  <a:srgbClr val="C00000"/>
                </a:solidFill>
                <a:latin typeface="Arial Black" pitchFamily="34" charset="0"/>
                <a:cs typeface="Gautami" pitchFamily="2"/>
              </a:rPr>
              <a:t>Воробьёв </a:t>
            </a:r>
          </a:p>
          <a:p>
            <a:r>
              <a:rPr lang="ru-RU" sz="3600" i="1" dirty="0" smtClean="0">
                <a:solidFill>
                  <a:srgbClr val="C00000"/>
                </a:solidFill>
                <a:latin typeface="Arial Black" pitchFamily="34" charset="0"/>
                <a:cs typeface="Gautami" pitchFamily="2"/>
              </a:rPr>
              <a:t>(1919-1975)</a:t>
            </a:r>
          </a:p>
          <a:p>
            <a:endParaRPr lang="ru-RU" sz="3600" i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Gautami" pitchFamily="2"/>
            </a:endParaRPr>
          </a:p>
          <a:p>
            <a:endParaRPr lang="ru-RU" sz="3600" i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Gautami" pitchFamily="2"/>
            </a:endParaRPr>
          </a:p>
          <a:p>
            <a:endParaRPr lang="ru-RU" sz="3600" i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Gautami" pitchFamily="2"/>
            </a:endParaRPr>
          </a:p>
          <a:p>
            <a:endParaRPr lang="ru-RU" sz="3600" i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Gautami" pitchFamily="2"/>
            </a:endParaRPr>
          </a:p>
          <a:p>
            <a:pPr algn="ctr"/>
            <a:endParaRPr lang="ru-RU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900igr.net/datai/literatura/Voennye-pisateli/0008-007-Konstantin-Vorobev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14942" y="675660"/>
            <a:ext cx="3357586" cy="48964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785795"/>
            <a:ext cx="36433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ВОРОБЬЁВ  КОНСТАНТИН ДМИТРИЕВИЧ 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русский писатель.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Родился </a:t>
            </a:r>
            <a:r>
              <a:rPr lang="ru-RU" b="1" dirty="0" smtClean="0">
                <a:solidFill>
                  <a:srgbClr val="C00000"/>
                </a:solidFill>
              </a:rPr>
              <a:t>24 сентября 1919 г. </a:t>
            </a:r>
            <a:r>
              <a:rPr lang="ru-RU" dirty="0" smtClean="0">
                <a:solidFill>
                  <a:srgbClr val="C00000"/>
                </a:solidFill>
              </a:rPr>
              <a:t>в селе Нижний </a:t>
            </a:r>
            <a:r>
              <a:rPr lang="ru-RU" dirty="0" err="1" smtClean="0">
                <a:solidFill>
                  <a:srgbClr val="C00000"/>
                </a:solidFill>
              </a:rPr>
              <a:t>Реутец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Медвенского</a:t>
            </a:r>
            <a:r>
              <a:rPr lang="ru-RU" dirty="0" smtClean="0">
                <a:solidFill>
                  <a:srgbClr val="C00000"/>
                </a:solidFill>
              </a:rPr>
              <a:t> района Курской области в многодетной крестьянской семье.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Окончил сельскую школу-семилетку, затем курсы киномехаников. </a:t>
            </a:r>
          </a:p>
        </p:txBody>
      </p:sp>
      <p:pic>
        <p:nvPicPr>
          <p:cNvPr id="5" name="Picture 6" descr="Рнеутец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2910" y="3857629"/>
            <a:ext cx="3654205" cy="207170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900igr.net/datai/literatura/Voennye-pisateli/0008-007-Konstantin-Vorob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5459" y="1000108"/>
            <a:ext cx="3448507" cy="47149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642918"/>
            <a:ext cx="371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endParaRPr lang="ru-RU" b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1935 году </a:t>
            </a:r>
            <a:r>
              <a:rPr lang="ru-RU" dirty="0" smtClean="0">
                <a:solidFill>
                  <a:srgbClr val="C00000"/>
                </a:solidFill>
              </a:rPr>
              <a:t>стал литературным консультантом районной газеты г. Медвенка, где с 14 лет публиковал очерки и стихи.  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ru-RU" b="1" dirty="0" smtClean="0">
                <a:solidFill>
                  <a:srgbClr val="C00000"/>
                </a:solidFill>
              </a:rPr>
              <a:t>В 1937 году </a:t>
            </a:r>
            <a:r>
              <a:rPr lang="ru-RU" dirty="0" smtClean="0">
                <a:solidFill>
                  <a:srgbClr val="C00000"/>
                </a:solidFill>
              </a:rPr>
              <a:t>переехал в Москву, окончил вечернюю школу и стал сотрудником заводской газеты. Находясь на срочной службе в армии (1938–1940), сотрудничал в армейской газете.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Vorob'ev_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3504" y="642918"/>
            <a:ext cx="3381399" cy="50720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1142984"/>
            <a:ext cx="3714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1941 г. </a:t>
            </a:r>
            <a:r>
              <a:rPr lang="ru-RU" dirty="0" smtClean="0">
                <a:solidFill>
                  <a:srgbClr val="C00000"/>
                </a:solidFill>
              </a:rPr>
              <a:t>Воробьев вместе с другими кремлевскими курсантами защищал Москву. Под Клином попал в плен и оказался в фашистском концлагере в Литве.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1943 г. </a:t>
            </a:r>
            <a:r>
              <a:rPr lang="ru-RU" dirty="0" smtClean="0">
                <a:solidFill>
                  <a:srgbClr val="C00000"/>
                </a:solidFill>
              </a:rPr>
              <a:t>бежал из лагеря и организовал партизанскую группу, которая затем вошла в состав крупного партизанского соединения.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785794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Picture 2" descr="http://obuk.ru/uploads/posts/2011-07/1310059610_konstantin-vorobev-eto-my-gospodi.jpg"/>
          <p:cNvPicPr>
            <a:picLocks noChangeAspect="1" noChangeArrowheads="1"/>
          </p:cNvPicPr>
          <p:nvPr/>
        </p:nvPicPr>
        <p:blipFill>
          <a:blip r:embed="rId3"/>
          <a:srcRect t="26678" b="26678"/>
          <a:stretch>
            <a:fillRect/>
          </a:stretch>
        </p:blipFill>
        <p:spPr bwMode="auto">
          <a:xfrm>
            <a:off x="5143504" y="642918"/>
            <a:ext cx="3405023" cy="50720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357430"/>
            <a:ext cx="35719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В повести описаны страшные события, которые пришлось пережить автору: фашистский застенок, концлагерь, расстрелы товарищей.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285860"/>
            <a:ext cx="3643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Во время нахождения в подполье в 1943 году Воробьёв написал автобиографическую повесть «Это мы, Господи!».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540000627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86380" y="785794"/>
            <a:ext cx="3071834" cy="49292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1571612"/>
            <a:ext cx="36433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ja-JP" dirty="0" smtClean="0">
                <a:solidFill>
                  <a:srgbClr val="C00000"/>
                </a:solidFill>
              </a:rPr>
              <a:t>Повесть «Убиты под Москвой» стала первым произведением Воробьева из разряда тех, которые были названы критиками «лейтенантской прозой». Воробьев рассказывал о той «невероятной яви войны», которой сам стал свидетелем во время боев под Москвой зимой 1941.</a:t>
            </a:r>
            <a:r>
              <a:rPr lang="ru-RU" altLang="ja-JP" sz="1100" dirty="0" smtClean="0">
                <a:solidFill>
                  <a:srgbClr val="C00000"/>
                </a:solidFill>
              </a:rPr>
              <a:t> </a:t>
            </a:r>
            <a:br>
              <a:rPr lang="ru-RU" altLang="ja-JP" sz="1100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4" descr="big-11010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6086" y="928670"/>
            <a:ext cx="3002128" cy="47149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1714488"/>
            <a:ext cx="3786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ja-JP" dirty="0" smtClean="0"/>
              <a:t> </a:t>
            </a:r>
            <a:r>
              <a:rPr lang="ru-RU" altLang="ja-JP" dirty="0" smtClean="0">
                <a:solidFill>
                  <a:srgbClr val="C00000"/>
                </a:solidFill>
              </a:rPr>
              <a:t>Незадолго до смерти писатель работал над романом «Крик», который должен был стать продолжением одноименной повести. </a:t>
            </a:r>
            <a:r>
              <a:rPr lang="ru-RU" dirty="0" smtClean="0">
                <a:solidFill>
                  <a:srgbClr val="C00000"/>
                </a:solidFill>
              </a:rPr>
              <a:t>В этой повести воссоздан один из эпизодов осени 1941 года.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4" descr="4911_o_2000.jpg"/>
          <p:cNvPicPr>
            <a:picLocks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286380" y="714356"/>
            <a:ext cx="3071834" cy="49672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1857364"/>
            <a:ext cx="3786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Был награждён медалью «Партизану Отечественной войны» 1-й степени.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443</TotalTime>
  <Words>413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Константин Воробьёв</dc:title>
  <cp:lastModifiedBy>User</cp:lastModifiedBy>
  <cp:revision>58</cp:revision>
  <dcterms:modified xsi:type="dcterms:W3CDTF">2024-09-16T18:00:08Z</dcterms:modified>
</cp:coreProperties>
</file>